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charts/chart2.xml" ContentType="application/vnd.openxmlformats-officedocument.drawingml.chart+xml"/>
  <Override PartName="/ppt/theme/themeOverride2.xml" ContentType="application/vnd.openxmlformats-officedocument.themeOverride+xml"/>
  <Override PartName="/ppt/charts/chart3.xml" ContentType="application/vnd.openxmlformats-officedocument.drawingml.chart+xml"/>
  <Override PartName="/ppt/theme/themeOverride3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70" r:id="rId13"/>
    <p:sldId id="268" r:id="rId14"/>
    <p:sldId id="269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1.xlsx"/><Relationship Id="rId1" Type="http://schemas.openxmlformats.org/officeDocument/2006/relationships/themeOverride" Target="../theme/themeOverride1.xm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2.xlsx"/><Relationship Id="rId1" Type="http://schemas.openxmlformats.org/officeDocument/2006/relationships/themeOverride" Target="../theme/themeOverride2.xml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3.xlsx"/><Relationship Id="rId1" Type="http://schemas.openxmlformats.org/officeDocument/2006/relationships/themeOverride" Target="../theme/themeOverrid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8.8277376786235054E-2"/>
          <c:y val="4.4057617797775277E-2"/>
          <c:w val="0.63563575386410021"/>
          <c:h val="0.82478502687164101"/>
        </c:manualLayout>
      </c:layout>
      <c:barChart>
        <c:barDir val="col"/>
        <c:grouping val="percent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Положительный ответ</c:v>
                </c:pt>
              </c:strCache>
            </c:strRef>
          </c:tx>
          <c:invertIfNegative val="0"/>
          <c:cat>
            <c:strRef>
              <c:f>Лист1!$A$2:$A$3</c:f>
              <c:strCache>
                <c:ptCount val="2"/>
                <c:pt idx="0">
                  <c:v> до эксперимента</c:v>
                </c:pt>
                <c:pt idx="1">
                  <c:v>после эксперимента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25</c:v>
                </c:pt>
                <c:pt idx="1">
                  <c:v>29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Отрицательный ответ</c:v>
                </c:pt>
              </c:strCache>
            </c:strRef>
          </c:tx>
          <c:invertIfNegative val="0"/>
          <c:cat>
            <c:strRef>
              <c:f>Лист1!$A$2:$A$3</c:f>
              <c:strCache>
                <c:ptCount val="2"/>
                <c:pt idx="0">
                  <c:v> до эксперимента</c:v>
                </c:pt>
                <c:pt idx="1">
                  <c:v>после эксперимента</c:v>
                </c:pt>
              </c:strCache>
            </c:strRef>
          </c:cat>
          <c:val>
            <c:numRef>
              <c:f>Лист1!$C$2:$C$3</c:f>
              <c:numCache>
                <c:formatCode>General</c:formatCode>
                <c:ptCount val="2"/>
                <c:pt idx="0">
                  <c:v>3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Затруднялись ответить</c:v>
                </c:pt>
              </c:strCache>
            </c:strRef>
          </c:tx>
          <c:invertIfNegative val="0"/>
          <c:cat>
            <c:strRef>
              <c:f>Лист1!$A$2:$A$3</c:f>
              <c:strCache>
                <c:ptCount val="2"/>
                <c:pt idx="0">
                  <c:v> до эксперимента</c:v>
                </c:pt>
                <c:pt idx="1">
                  <c:v>после эксперимента</c:v>
                </c:pt>
              </c:strCache>
            </c:strRef>
          </c:cat>
          <c:val>
            <c:numRef>
              <c:f>Лист1!$D$2:$D$3</c:f>
              <c:numCache>
                <c:formatCode>General</c:formatCode>
                <c:ptCount val="2"/>
                <c:pt idx="0">
                  <c:v>2</c:v>
                </c:pt>
                <c:pt idx="1">
                  <c:v>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00353536"/>
        <c:axId val="100355072"/>
      </c:barChart>
      <c:catAx>
        <c:axId val="10035353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00355072"/>
        <c:crosses val="autoZero"/>
        <c:auto val="1"/>
        <c:lblAlgn val="ctr"/>
        <c:lblOffset val="100"/>
        <c:noMultiLvlLbl val="0"/>
      </c:catAx>
      <c:valAx>
        <c:axId val="100355072"/>
        <c:scaling>
          <c:orientation val="minMax"/>
        </c:scaling>
        <c:delete val="0"/>
        <c:axPos val="l"/>
        <c:majorGridlines/>
        <c:numFmt formatCode="0%" sourceLinked="1"/>
        <c:majorTickMark val="out"/>
        <c:minorTickMark val="none"/>
        <c:tickLblPos val="nextTo"/>
        <c:crossAx val="100353536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externalData r:id="rId2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Количество родителей до эксперимента</c:v>
                </c:pt>
              </c:strCache>
            </c:strRef>
          </c:tx>
          <c:invertIfNegative val="0"/>
          <c:cat>
            <c:strRef>
              <c:f>Лист1!$A$2:$A$9</c:f>
              <c:strCache>
                <c:ptCount val="8"/>
                <c:pt idx="0">
                  <c:v>Посещение ребенка на дому</c:v>
                </c:pt>
                <c:pt idx="1">
                  <c:v>Родительские собрания</c:v>
                </c:pt>
                <c:pt idx="2">
                  <c:v>Посещение открытых занятий</c:v>
                </c:pt>
                <c:pt idx="3">
                  <c:v>Спец. занятия </c:v>
                </c:pt>
                <c:pt idx="4">
                  <c:v>Совместные праздники</c:v>
                </c:pt>
                <c:pt idx="5">
                  <c:v>Индивидуальные беседы</c:v>
                </c:pt>
                <c:pt idx="6">
                  <c:v>Проектная деятельность</c:v>
                </c:pt>
                <c:pt idx="7">
                  <c:v>Групповые экскурсии</c:v>
                </c:pt>
              </c:strCache>
            </c:strRef>
          </c:cat>
          <c:val>
            <c:numRef>
              <c:f>Лист1!$B$2:$B$9</c:f>
              <c:numCache>
                <c:formatCode>General</c:formatCode>
                <c:ptCount val="8"/>
                <c:pt idx="0">
                  <c:v>2</c:v>
                </c:pt>
                <c:pt idx="1">
                  <c:v>23</c:v>
                </c:pt>
                <c:pt idx="2">
                  <c:v>10</c:v>
                </c:pt>
                <c:pt idx="3">
                  <c:v>5</c:v>
                </c:pt>
                <c:pt idx="4">
                  <c:v>28</c:v>
                </c:pt>
                <c:pt idx="5">
                  <c:v>30</c:v>
                </c:pt>
                <c:pt idx="6">
                  <c:v>15</c:v>
                </c:pt>
                <c:pt idx="7">
                  <c:v>10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00389632"/>
        <c:axId val="100391936"/>
      </c:barChart>
      <c:catAx>
        <c:axId val="100389632"/>
        <c:scaling>
          <c:orientation val="minMax"/>
        </c:scaling>
        <c:delete val="0"/>
        <c:axPos val="b"/>
        <c:majorTickMark val="out"/>
        <c:minorTickMark val="none"/>
        <c:tickLblPos val="nextTo"/>
        <c:crossAx val="100391936"/>
        <c:crosses val="autoZero"/>
        <c:auto val="1"/>
        <c:lblAlgn val="ctr"/>
        <c:lblOffset val="100"/>
        <c:noMultiLvlLbl val="0"/>
      </c:catAx>
      <c:valAx>
        <c:axId val="100391936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00389632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externalData r:id="rId2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Количество родителей после эксперимента</c:v>
                </c:pt>
              </c:strCache>
            </c:strRef>
          </c:tx>
          <c:invertIfNegative val="0"/>
          <c:cat>
            <c:strRef>
              <c:f>Лист1!$A$2:$A$9</c:f>
              <c:strCache>
                <c:ptCount val="8"/>
                <c:pt idx="0">
                  <c:v>Посещение ребенка на дому</c:v>
                </c:pt>
                <c:pt idx="1">
                  <c:v>Родительские собрания</c:v>
                </c:pt>
                <c:pt idx="2">
                  <c:v>Посещение открытых занятий</c:v>
                </c:pt>
                <c:pt idx="3">
                  <c:v>Спец. занятия </c:v>
                </c:pt>
                <c:pt idx="4">
                  <c:v>Совместные праздники</c:v>
                </c:pt>
                <c:pt idx="5">
                  <c:v>Индивидуальные беседы</c:v>
                </c:pt>
                <c:pt idx="6">
                  <c:v>Проектная деятельность</c:v>
                </c:pt>
                <c:pt idx="7">
                  <c:v>Групповые экскурсии</c:v>
                </c:pt>
              </c:strCache>
            </c:strRef>
          </c:cat>
          <c:val>
            <c:numRef>
              <c:f>Лист1!$B$2:$B$9</c:f>
              <c:numCache>
                <c:formatCode>General</c:formatCode>
                <c:ptCount val="8"/>
                <c:pt idx="0">
                  <c:v>5</c:v>
                </c:pt>
                <c:pt idx="1">
                  <c:v>25</c:v>
                </c:pt>
                <c:pt idx="2">
                  <c:v>10</c:v>
                </c:pt>
                <c:pt idx="3">
                  <c:v>25</c:v>
                </c:pt>
                <c:pt idx="4">
                  <c:v>30</c:v>
                </c:pt>
                <c:pt idx="5">
                  <c:v>30</c:v>
                </c:pt>
                <c:pt idx="6">
                  <c:v>25</c:v>
                </c:pt>
                <c:pt idx="7">
                  <c:v>24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11941120"/>
        <c:axId val="111942656"/>
      </c:barChart>
      <c:catAx>
        <c:axId val="111941120"/>
        <c:scaling>
          <c:orientation val="minMax"/>
        </c:scaling>
        <c:delete val="0"/>
        <c:axPos val="b"/>
        <c:majorTickMark val="out"/>
        <c:minorTickMark val="none"/>
        <c:tickLblPos val="nextTo"/>
        <c:crossAx val="111942656"/>
        <c:crosses val="autoZero"/>
        <c:auto val="1"/>
        <c:lblAlgn val="ctr"/>
        <c:lblOffset val="100"/>
        <c:noMultiLvlLbl val="0"/>
      </c:catAx>
      <c:valAx>
        <c:axId val="111942656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11941120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externalData r:id="rId2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3682A-3A2B-4123-BA7C-045AA2762848}" type="datetimeFigureOut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07.02.2019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96361C-B542-4DA8-8503-E2AFF7204995}" type="slidenum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414688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3682A-3A2B-4123-BA7C-045AA2762848}" type="datetimeFigureOut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07.02.2019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96361C-B542-4DA8-8503-E2AFF7204995}" type="slidenum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780370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3682A-3A2B-4123-BA7C-045AA2762848}" type="datetimeFigureOut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07.02.2019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96361C-B542-4DA8-8503-E2AFF7204995}" type="slidenum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28891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3682A-3A2B-4123-BA7C-045AA2762848}" type="datetimeFigureOut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07.02.2019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96361C-B542-4DA8-8503-E2AFF7204995}" type="slidenum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045098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3682A-3A2B-4123-BA7C-045AA2762848}" type="datetimeFigureOut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07.02.2019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96361C-B542-4DA8-8503-E2AFF7204995}" type="slidenum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712568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3682A-3A2B-4123-BA7C-045AA2762848}" type="datetimeFigureOut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07.02.2019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96361C-B542-4DA8-8503-E2AFF7204995}" type="slidenum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703935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3682A-3A2B-4123-BA7C-045AA2762848}" type="datetimeFigureOut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07.02.2019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96361C-B542-4DA8-8503-E2AFF7204995}" type="slidenum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49503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3682A-3A2B-4123-BA7C-045AA2762848}" type="datetimeFigureOut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07.02.2019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96361C-B542-4DA8-8503-E2AFF7204995}" type="slidenum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675503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3682A-3A2B-4123-BA7C-045AA2762848}" type="datetimeFigureOut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07.02.2019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96361C-B542-4DA8-8503-E2AFF7204995}" type="slidenum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6448588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3682A-3A2B-4123-BA7C-045AA2762848}" type="datetimeFigureOut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07.02.2019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96361C-B542-4DA8-8503-E2AFF7204995}" type="slidenum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506903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3682A-3A2B-4123-BA7C-045AA2762848}" type="datetimeFigureOut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07.02.2019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96361C-B542-4DA8-8503-E2AFF7204995}" type="slidenum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725020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DC3682A-3A2B-4123-BA7C-045AA2762848}" type="datetimeFigureOut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07.02.2019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1C96361C-B542-4DA8-8503-E2AFF7204995}" type="slidenum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219438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8000"/>
                <a:shade val="90000"/>
                <a:satMod val="160000"/>
                <a:lumMod val="100000"/>
              </a:schemeClr>
            </a:gs>
            <a:gs pos="23000">
              <a:schemeClr val="bg2">
                <a:tint val="95000"/>
                <a:shade val="100000"/>
                <a:satMod val="130000"/>
                <a:lumMod val="130000"/>
              </a:schemeClr>
            </a:gs>
            <a:gs pos="100000">
              <a:schemeClr val="bg2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бъект 4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7461448" cy="3474720"/>
          </a:xfrm>
        </p:spPr>
        <p:txBody>
          <a:bodyPr/>
          <a:lstStyle/>
          <a:p>
            <a:pPr marL="45720" indent="0">
              <a:buNone/>
            </a:pPr>
            <a:endParaRPr lang="en-US" dirty="0" smtClean="0"/>
          </a:p>
          <a:p>
            <a:pPr marL="45720" indent="0" algn="ctr">
              <a:buNone/>
            </a:pPr>
            <a:endParaRPr lang="ru-RU" dirty="0" smtClean="0">
              <a:solidFill>
                <a:schemeClr val="accent3">
                  <a:lumMod val="50000"/>
                </a:schemeClr>
              </a:solidFill>
              <a:latin typeface="Arial Black" panose="020B0A04020102020204" pitchFamily="34" charset="0"/>
            </a:endParaRPr>
          </a:p>
          <a:p>
            <a:pPr marL="45720" indent="0" algn="ctr">
              <a:buNone/>
            </a:pPr>
            <a:endParaRPr lang="ru-RU" dirty="0">
              <a:solidFill>
                <a:schemeClr val="accent3">
                  <a:lumMod val="50000"/>
                </a:schemeClr>
              </a:solidFill>
              <a:latin typeface="Arial Black" panose="020B0A04020102020204" pitchFamily="34" charset="0"/>
            </a:endParaRPr>
          </a:p>
          <a:p>
            <a:pPr marL="45720" indent="0" algn="ctr">
              <a:buNone/>
            </a:pPr>
            <a:endParaRPr lang="ru-RU" dirty="0" smtClean="0">
              <a:solidFill>
                <a:schemeClr val="accent3">
                  <a:lumMod val="50000"/>
                </a:schemeClr>
              </a:solidFill>
              <a:latin typeface="Arial Black" panose="020B0A04020102020204" pitchFamily="34" charset="0"/>
            </a:endParaRPr>
          </a:p>
          <a:p>
            <a:pPr marL="45720" indent="0" algn="ctr">
              <a:lnSpc>
                <a:spcPct val="150000"/>
              </a:lnSpc>
              <a:spcAft>
                <a:spcPts val="1200"/>
              </a:spcAft>
              <a:buNone/>
            </a:pPr>
            <a:r>
              <a:rPr lang="ru-RU" dirty="0" smtClean="0">
                <a:solidFill>
                  <a:schemeClr val="accent3">
                    <a:lumMod val="50000"/>
                  </a:schemeClr>
                </a:solidFill>
                <a:latin typeface="Arial Black" panose="020B0A04020102020204" pitchFamily="34" charset="0"/>
              </a:rPr>
              <a:t>Тема:  </a:t>
            </a:r>
            <a:r>
              <a:rPr lang="ru-RU" dirty="0">
                <a:solidFill>
                  <a:schemeClr val="accent3">
                    <a:lumMod val="50000"/>
                  </a:schemeClr>
                </a:solidFill>
                <a:latin typeface="Arial Black" panose="020B0A04020102020204" pitchFamily="34" charset="0"/>
              </a:rPr>
              <a:t>Формы взаимодействия дошкольного образовательного учреждения и семьи</a:t>
            </a:r>
            <a:endParaRPr lang="ru-RU" dirty="0">
              <a:solidFill>
                <a:schemeClr val="accent3">
                  <a:lumMod val="50000"/>
                </a:schemeClr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558653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одзаголовок 1"/>
          <p:cNvSpPr>
            <a:spLocks noGrp="1"/>
          </p:cNvSpPr>
          <p:nvPr>
            <p:ph type="subTitle" idx="1"/>
          </p:nvPr>
        </p:nvSpPr>
        <p:spPr>
          <a:xfrm>
            <a:off x="683568" y="548680"/>
            <a:ext cx="8064896" cy="5472608"/>
          </a:xfrm>
        </p:spPr>
        <p:txBody>
          <a:bodyPr/>
          <a:lstStyle/>
          <a:p>
            <a:pPr indent="457200" algn="just"/>
            <a:r>
              <a:rPr lang="ru-RU" sz="1600" b="1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Цель контрольного этапа исследования</a:t>
            </a:r>
            <a:r>
              <a:rPr lang="ru-RU" sz="1600" dirty="0">
                <a:solidFill>
                  <a:schemeClr val="accent6">
                    <a:lumMod val="50000"/>
                  </a:schemeClr>
                </a:solidFill>
              </a:rPr>
              <a:t>: выявить эффективность проведенной работы на основе динамики вовлечения родителей в педагогический процесс дошкольной образовательной организации.</a:t>
            </a:r>
          </a:p>
          <a:p>
            <a:pPr indent="457200" algn="just"/>
            <a:r>
              <a:rPr lang="ru-RU" sz="1600" dirty="0">
                <a:solidFill>
                  <a:schemeClr val="accent6">
                    <a:lumMod val="50000"/>
                  </a:schemeClr>
                </a:solidFill>
              </a:rPr>
              <a:t>На этапе контрольного эксперимента нами было проведено анкетирование родителей с целью выявления удовлетворенности деятельностью ДОО и определения состояния вовлечения родителей воспитанников педагогический процесс на контрольном этапе.</a:t>
            </a:r>
          </a:p>
          <a:p>
            <a:pPr indent="457200" algn="just"/>
            <a:endParaRPr lang="ru-RU" sz="1600" dirty="0" smtClean="0"/>
          </a:p>
          <a:p>
            <a:pPr indent="457200" algn="just"/>
            <a:r>
              <a:rPr lang="ru-RU" sz="1600" dirty="0" smtClean="0"/>
              <a:t>На диаграмме показаны </a:t>
            </a:r>
            <a:r>
              <a:rPr lang="ru-RU" sz="1600" dirty="0" smtClean="0"/>
              <a:t>о</a:t>
            </a:r>
            <a:r>
              <a:rPr lang="ru-RU" sz="1600" dirty="0" smtClean="0"/>
              <a:t>тветы </a:t>
            </a:r>
            <a:r>
              <a:rPr lang="ru-RU" sz="1600" dirty="0"/>
              <a:t>родителей на вопрос о получении информации об особенностях развития ребенка до и после эксперимента</a:t>
            </a:r>
            <a:endParaRPr lang="ru-RU" dirty="0"/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692693500"/>
              </p:ext>
            </p:extLst>
          </p:nvPr>
        </p:nvGraphicFramePr>
        <p:xfrm>
          <a:off x="1835696" y="3717032"/>
          <a:ext cx="5688632" cy="266064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99254378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одзаголовок 1"/>
          <p:cNvSpPr>
            <a:spLocks noGrp="1"/>
          </p:cNvSpPr>
          <p:nvPr>
            <p:ph type="subTitle" idx="1"/>
          </p:nvPr>
        </p:nvSpPr>
        <p:spPr>
          <a:xfrm>
            <a:off x="899592" y="30591"/>
            <a:ext cx="7056784" cy="1152128"/>
          </a:xfrm>
        </p:spPr>
        <p:txBody>
          <a:bodyPr>
            <a:normAutofit fontScale="92500" lnSpcReduction="20000"/>
          </a:bodyPr>
          <a:lstStyle/>
          <a:p>
            <a:pPr algn="ctr"/>
            <a:endParaRPr lang="ru-RU" sz="1600" dirty="0" smtClean="0">
              <a:solidFill>
                <a:schemeClr val="tx2">
                  <a:lumMod val="50000"/>
                </a:schemeClr>
              </a:solidFill>
            </a:endParaRPr>
          </a:p>
          <a:p>
            <a:pPr algn="ctr"/>
            <a:r>
              <a:rPr lang="ru-RU" sz="2000" dirty="0">
                <a:solidFill>
                  <a:schemeClr val="tx2">
                    <a:lumMod val="50000"/>
                  </a:schemeClr>
                </a:solidFill>
              </a:rPr>
              <a:t>Сравнительный анализ первичного и контрольного оценивания  </a:t>
            </a:r>
            <a:r>
              <a:rPr lang="ru-RU" sz="2000" dirty="0" smtClean="0">
                <a:solidFill>
                  <a:schemeClr val="tx2">
                    <a:lumMod val="50000"/>
                  </a:schemeClr>
                </a:solidFill>
              </a:rPr>
              <a:t>э</a:t>
            </a:r>
            <a:r>
              <a:rPr lang="ru-RU" sz="2000" dirty="0" smtClean="0">
                <a:solidFill>
                  <a:schemeClr val="tx2">
                    <a:lumMod val="50000"/>
                  </a:schemeClr>
                </a:solidFill>
              </a:rPr>
              <a:t>ффективных форм </a:t>
            </a:r>
            <a:r>
              <a:rPr lang="ru-RU" sz="2000" dirty="0">
                <a:solidFill>
                  <a:schemeClr val="tx2">
                    <a:lumMod val="50000"/>
                  </a:schemeClr>
                </a:solidFill>
              </a:rPr>
              <a:t>вовлечения родителей в педагогический процесс ДОО (по мнению </a:t>
            </a:r>
            <a:r>
              <a:rPr lang="ru-RU" sz="2000" dirty="0" smtClean="0">
                <a:solidFill>
                  <a:schemeClr val="tx2">
                    <a:lumMod val="50000"/>
                  </a:schemeClr>
                </a:solidFill>
              </a:rPr>
              <a:t>родителей)</a:t>
            </a:r>
            <a:endParaRPr lang="ru-RU" sz="2000" dirty="0" smtClean="0">
              <a:solidFill>
                <a:schemeClr val="tx2">
                  <a:lumMod val="50000"/>
                </a:schemeClr>
              </a:solidFill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2204024296"/>
              </p:ext>
            </p:extLst>
          </p:nvPr>
        </p:nvGraphicFramePr>
        <p:xfrm>
          <a:off x="2195736" y="1124744"/>
          <a:ext cx="4766945" cy="253555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4013631664"/>
              </p:ext>
            </p:extLst>
          </p:nvPr>
        </p:nvGraphicFramePr>
        <p:xfrm>
          <a:off x="2123728" y="3789040"/>
          <a:ext cx="4766945" cy="253555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65450851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7245424" cy="5505792"/>
          </a:xfrm>
        </p:spPr>
        <p:txBody>
          <a:bodyPr>
            <a:normAutofit fontScale="92500"/>
          </a:bodyPr>
          <a:lstStyle/>
          <a:p>
            <a:pPr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ru-RU" dirty="0" smtClean="0"/>
              <a:t> выбранные </a:t>
            </a:r>
            <a:r>
              <a:rPr lang="ru-RU" dirty="0"/>
              <a:t>нами формы взаимодействия с родителями воспитанников являются эффективными и принесли высокие </a:t>
            </a:r>
            <a:r>
              <a:rPr lang="ru-RU" dirty="0" smtClean="0"/>
              <a:t>результаты; </a:t>
            </a:r>
          </a:p>
          <a:p>
            <a:pPr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ru-RU" dirty="0"/>
              <a:t> </a:t>
            </a:r>
            <a:r>
              <a:rPr lang="ru-RU" dirty="0" smtClean="0"/>
              <a:t>сравнительная </a:t>
            </a:r>
            <a:r>
              <a:rPr lang="ru-RU" dirty="0"/>
              <a:t>оценка образовательного процесса мотивирует педагогов, а так же способствует сближению всех участников образовательного процесса — детей, педагогов и </a:t>
            </a:r>
            <a:r>
              <a:rPr lang="ru-RU" dirty="0" smtClean="0"/>
              <a:t>родителей;</a:t>
            </a:r>
          </a:p>
          <a:p>
            <a:pPr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ru-RU" dirty="0"/>
              <a:t> </a:t>
            </a:r>
            <a:r>
              <a:rPr lang="ru-RU" dirty="0" smtClean="0"/>
              <a:t>в </a:t>
            </a:r>
            <a:r>
              <a:rPr lang="ru-RU" dirty="0"/>
              <a:t>настоящее время родители вместе с детьми активно участвуют в различных формах организации образовательного процесса. Активность родителей говорит о том, что эти формы вовлечения родителей в педагогический процесс ДОО являются востребованными </a:t>
            </a:r>
            <a:r>
              <a:rPr lang="ru-RU" dirty="0" smtClean="0"/>
              <a:t>эффективными.</a:t>
            </a:r>
          </a:p>
          <a:p>
            <a:pPr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ru-RU" dirty="0"/>
              <a:t> </a:t>
            </a:r>
            <a:r>
              <a:rPr lang="ru-RU" dirty="0" smtClean="0"/>
              <a:t>дети </a:t>
            </a:r>
            <a:r>
              <a:rPr lang="ru-RU" dirty="0"/>
              <a:t>стали более открытыми, раскрепощёнными, они стали свободнее общаться не только с педагогами, но и друг с другом и даже с родителями своих друзей.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2323585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7029400" cy="4065632"/>
          </a:xfrm>
        </p:spPr>
        <p:txBody>
          <a:bodyPr>
            <a:noAutofit/>
          </a:bodyPr>
          <a:lstStyle/>
          <a:p>
            <a:pPr marL="0" indent="457200" algn="just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800" dirty="0"/>
              <a:t>Нами были определены педагогические условия использования нетрадиционных форм взаимодействия ДОО с семьей:</a:t>
            </a:r>
          </a:p>
          <a:p>
            <a:pPr marL="285750" indent="-285750" algn="just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ru-RU" sz="1800" dirty="0" smtClean="0"/>
              <a:t> использование </a:t>
            </a:r>
            <a:r>
              <a:rPr lang="ru-RU" sz="1800" dirty="0"/>
              <a:t>нетрадиционных форм взаимодействия с родителями </a:t>
            </a:r>
            <a:r>
              <a:rPr lang="ru-RU" sz="1800" dirty="0" smtClean="0"/>
              <a:t>ДОО;</a:t>
            </a:r>
          </a:p>
          <a:p>
            <a:pPr marL="285750" indent="-285750" algn="just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ru-RU" sz="1800" dirty="0" smtClean="0"/>
              <a:t>применения </a:t>
            </a:r>
            <a:r>
              <a:rPr lang="ru-RU" sz="1800" dirty="0"/>
              <a:t>современных средств коммуникации (социальные сети, мессенджеры, сайт ДОО</a:t>
            </a:r>
            <a:r>
              <a:rPr lang="ru-RU" sz="1800" dirty="0" smtClean="0"/>
              <a:t>);</a:t>
            </a:r>
          </a:p>
          <a:p>
            <a:pPr marL="285750" indent="-285750" algn="just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ru-RU" sz="1800" dirty="0" smtClean="0"/>
              <a:t>использования </a:t>
            </a:r>
            <a:r>
              <a:rPr lang="ru-RU" sz="1800" dirty="0"/>
              <a:t>проектного метода в работе с родителями.</a:t>
            </a:r>
          </a:p>
          <a:p>
            <a:pPr marL="0" indent="457200" algn="ctr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ru-RU" sz="1800" u="sng" dirty="0" smtClean="0">
              <a:solidFill>
                <a:schemeClr val="tx1">
                  <a:lumMod val="95000"/>
                  <a:lumOff val="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457200" algn="ctr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800" u="sng" dirty="0" smtClean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Таким </a:t>
            </a:r>
            <a:r>
              <a:rPr lang="ru-RU" sz="1800" u="sng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образом, основная цель выпускной квалификационной работы и поставленные задачи достигнуты, гипотеза </a:t>
            </a:r>
            <a:r>
              <a:rPr lang="ru-RU" sz="1800" u="sng" dirty="0" smtClean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доказана</a:t>
            </a:r>
            <a:r>
              <a:rPr lang="ru-RU" sz="1800" dirty="0" smtClean="0"/>
              <a:t>.  </a:t>
            </a:r>
            <a:endParaRPr lang="ru-RU" sz="1800" dirty="0"/>
          </a:p>
          <a:p>
            <a:endParaRPr lang="ru-RU" sz="1800" dirty="0"/>
          </a:p>
        </p:txBody>
      </p:sp>
    </p:spTree>
    <p:extLst>
      <p:ext uri="{BB962C8B-B14F-4D97-AF65-F5344CB8AC3E}">
        <p14:creationId xmlns:p14="http://schemas.microsoft.com/office/powerpoint/2010/main" val="165184926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ctrTitle"/>
          </p:nvPr>
        </p:nvSpPr>
        <p:spPr>
          <a:xfrm>
            <a:off x="1137677" y="2134764"/>
            <a:ext cx="7200800" cy="1448838"/>
          </a:xfrm>
        </p:spPr>
        <p:txBody>
          <a:bodyPr/>
          <a:lstStyle/>
          <a:p>
            <a:pPr marL="182880" indent="0">
              <a:buNone/>
            </a:pPr>
            <a:r>
              <a:rPr lang="ru-RU" sz="4400" dirty="0"/>
              <a:t>Спасибо </a:t>
            </a:r>
            <a:r>
              <a:rPr lang="ru-RU" sz="4400" dirty="0" smtClean="0"/>
              <a:t>за внимание</a:t>
            </a:r>
            <a:r>
              <a:rPr lang="ru-RU" sz="4400" dirty="0"/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29711756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одзаголовок 1"/>
          <p:cNvSpPr>
            <a:spLocks noGrp="1"/>
          </p:cNvSpPr>
          <p:nvPr>
            <p:ph type="subTitle" idx="1"/>
          </p:nvPr>
        </p:nvSpPr>
        <p:spPr>
          <a:xfrm>
            <a:off x="1403648" y="1628800"/>
            <a:ext cx="6912768" cy="4104456"/>
          </a:xfrm>
        </p:spPr>
        <p:txBody>
          <a:bodyPr>
            <a:normAutofit/>
          </a:bodyPr>
          <a:lstStyle/>
          <a:p>
            <a:pPr indent="457200" algn="just"/>
            <a:endParaRPr lang="ru-RU" sz="16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7200" algn="just"/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Современные условия деятельности ДОО и становление родителей, как основных заказчиков услуг дошкольной образовательной организации, выдвигают взаимодействие с родителями на одно из ведущих мест. </a:t>
            </a:r>
            <a:endParaRPr lang="en-US" sz="18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7200" algn="just"/>
            <a:r>
              <a:rPr lang="ru-RU" sz="1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Работники  </a:t>
            </a:r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дошкольного образования  обязаны развивать  разнообразные формы взаимодействия с семьями воспитанников, так как система образования должна быть ориентирована не только на задания со стороны государства, но и на  общественный  образовательный  спрос,  на  реальные  потребности потребителей образовательных услуг. Это обуславливает актуальность темы исследования.</a:t>
            </a:r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411760" y="476672"/>
            <a:ext cx="4896544" cy="72008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28575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>
                <a:solidFill>
                  <a:srgbClr val="CF6DA4">
                    <a:lumMod val="50000"/>
                  </a:srgbClr>
                </a:solidFill>
              </a:rPr>
              <a:t>Актуальность темы исследования</a:t>
            </a:r>
          </a:p>
        </p:txBody>
      </p:sp>
    </p:spTree>
    <p:extLst>
      <p:ext uri="{BB962C8B-B14F-4D97-AF65-F5344CB8AC3E}">
        <p14:creationId xmlns:p14="http://schemas.microsoft.com/office/powerpoint/2010/main" val="5639895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одзаголовок 1"/>
          <p:cNvSpPr>
            <a:spLocks noGrp="1"/>
          </p:cNvSpPr>
          <p:nvPr>
            <p:ph type="subTitle" idx="1"/>
          </p:nvPr>
        </p:nvSpPr>
        <p:spPr>
          <a:xfrm>
            <a:off x="899592" y="620688"/>
            <a:ext cx="7056784" cy="882119"/>
          </a:xfrm>
        </p:spPr>
        <p:txBody>
          <a:bodyPr>
            <a:noAutofit/>
          </a:bodyPr>
          <a:lstStyle/>
          <a:p>
            <a:pPr indent="45720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1800" b="1" i="1" dirty="0" smtClean="0">
                <a:solidFill>
                  <a:schemeClr val="accent3">
                    <a:lumMod val="50000"/>
                  </a:schemeClr>
                </a:solidFill>
              </a:rPr>
              <a:t>Цель исследования </a:t>
            </a:r>
            <a:r>
              <a:rPr lang="ru-RU" sz="1600" b="1" i="1" dirty="0" smtClean="0">
                <a:solidFill>
                  <a:schemeClr val="accent3">
                    <a:lumMod val="50000"/>
                  </a:schemeClr>
                </a:solidFill>
              </a:rPr>
              <a:t>- </a:t>
            </a:r>
            <a:r>
              <a:rPr lang="ru-RU" sz="1600" dirty="0">
                <a:solidFill>
                  <a:schemeClr val="accent3">
                    <a:lumMod val="50000"/>
                  </a:schemeClr>
                </a:solidFill>
              </a:rPr>
              <a:t>теоретически обосновать формы взаимодействия дошкольного образовательного учреждения и семьи и проверить их результативность опытно-экспериментальным </a:t>
            </a:r>
            <a:r>
              <a:rPr lang="ru-RU" sz="1600" dirty="0" smtClean="0">
                <a:solidFill>
                  <a:schemeClr val="accent3">
                    <a:lumMod val="50000"/>
                  </a:schemeClr>
                </a:solidFill>
              </a:rPr>
              <a:t>путем</a:t>
            </a:r>
            <a:r>
              <a:rPr lang="ru-RU" sz="1600" dirty="0">
                <a:solidFill>
                  <a:schemeClr val="accent3">
                    <a:lumMod val="50000"/>
                  </a:schemeClr>
                </a:solidFill>
              </a:rPr>
              <a:t>.</a:t>
            </a:r>
            <a:endParaRPr lang="en-US" sz="1600" dirty="0" smtClean="0">
              <a:solidFill>
                <a:schemeClr val="accent3">
                  <a:lumMod val="50000"/>
                </a:schemeClr>
              </a:solidFill>
            </a:endParaRPr>
          </a:p>
          <a:p>
            <a:pPr indent="45720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1800" b="1" i="1" dirty="0" smtClean="0">
                <a:solidFill>
                  <a:schemeClr val="accent3">
                    <a:lumMod val="50000"/>
                  </a:schemeClr>
                </a:solidFill>
              </a:rPr>
              <a:t>Объект </a:t>
            </a:r>
            <a:r>
              <a:rPr lang="ru-RU" sz="1800" b="1" i="1" dirty="0">
                <a:solidFill>
                  <a:schemeClr val="accent3">
                    <a:lumMod val="50000"/>
                  </a:schemeClr>
                </a:solidFill>
              </a:rPr>
              <a:t>исследования  </a:t>
            </a:r>
            <a:r>
              <a:rPr lang="ru-RU" sz="1600" dirty="0" smtClean="0">
                <a:solidFill>
                  <a:schemeClr val="accent3">
                    <a:lumMod val="50000"/>
                  </a:schemeClr>
                </a:solidFill>
              </a:rPr>
              <a:t>- </a:t>
            </a:r>
            <a:r>
              <a:rPr lang="ru-RU" sz="1600" dirty="0">
                <a:solidFill>
                  <a:schemeClr val="accent3">
                    <a:lumMod val="50000"/>
                  </a:schemeClr>
                </a:solidFill>
              </a:rPr>
              <a:t>процесс взаимодействия дошкольного образовательного учреждения и семьи</a:t>
            </a:r>
            <a:r>
              <a:rPr lang="ru-RU" sz="1600" dirty="0" smtClean="0">
                <a:solidFill>
                  <a:schemeClr val="accent3">
                    <a:lumMod val="50000"/>
                  </a:schemeClr>
                </a:solidFill>
              </a:rPr>
              <a:t>.</a:t>
            </a:r>
          </a:p>
          <a:p>
            <a:pPr indent="45720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1800" b="1" i="1" dirty="0" smtClean="0">
                <a:solidFill>
                  <a:schemeClr val="accent3">
                    <a:lumMod val="50000"/>
                  </a:schemeClr>
                </a:solidFill>
              </a:rPr>
              <a:t>Предмет  </a:t>
            </a:r>
            <a:r>
              <a:rPr lang="ru-RU" sz="1800" b="1" i="1" dirty="0">
                <a:solidFill>
                  <a:schemeClr val="accent3">
                    <a:lumMod val="50000"/>
                  </a:schemeClr>
                </a:solidFill>
              </a:rPr>
              <a:t>исследования  </a:t>
            </a:r>
            <a:r>
              <a:rPr lang="ru-RU" sz="1600" dirty="0">
                <a:solidFill>
                  <a:schemeClr val="accent3">
                    <a:lumMod val="50000"/>
                  </a:schemeClr>
                </a:solidFill>
              </a:rPr>
              <a:t>—  </a:t>
            </a:r>
            <a:r>
              <a:rPr lang="ru-RU" sz="1600" dirty="0">
                <a:solidFill>
                  <a:schemeClr val="accent3">
                    <a:lumMod val="50000"/>
                  </a:schemeClr>
                </a:solidFill>
              </a:rPr>
              <a:t>формы взаимодействия дошкольного образовательного учреждения и семьи</a:t>
            </a:r>
            <a:r>
              <a:rPr lang="ru-RU" sz="1600" dirty="0" smtClean="0">
                <a:solidFill>
                  <a:schemeClr val="accent3">
                    <a:lumMod val="50000"/>
                  </a:schemeClr>
                </a:solidFill>
              </a:rPr>
              <a:t>.</a:t>
            </a:r>
          </a:p>
          <a:p>
            <a:pPr indent="45720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1800" b="1" i="1" dirty="0" smtClean="0">
                <a:solidFill>
                  <a:schemeClr val="accent3">
                    <a:lumMod val="50000"/>
                  </a:schemeClr>
                </a:solidFill>
              </a:rPr>
              <a:t>Гипотеза  </a:t>
            </a:r>
            <a:r>
              <a:rPr lang="ru-RU" sz="1800" b="1" i="1" dirty="0">
                <a:solidFill>
                  <a:schemeClr val="accent3">
                    <a:lumMod val="50000"/>
                  </a:schemeClr>
                </a:solidFill>
              </a:rPr>
              <a:t>исследования</a:t>
            </a:r>
            <a:r>
              <a:rPr lang="ru-RU" sz="1600" dirty="0">
                <a:solidFill>
                  <a:schemeClr val="accent3">
                    <a:lumMod val="50000"/>
                  </a:schemeClr>
                </a:solidFill>
              </a:rPr>
              <a:t>: </a:t>
            </a:r>
            <a:r>
              <a:rPr lang="ru-RU" sz="1600" dirty="0">
                <a:solidFill>
                  <a:schemeClr val="accent3">
                    <a:lumMod val="50000"/>
                  </a:schemeClr>
                </a:solidFill>
              </a:rPr>
              <a:t>процесс взаимодействия дошкольной образовательной организации с родителями при использовании современных форм будет более эффективным, если:</a:t>
            </a:r>
          </a:p>
          <a:p>
            <a:pPr indent="45720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1600" dirty="0">
                <a:solidFill>
                  <a:schemeClr val="accent3">
                    <a:lumMod val="50000"/>
                  </a:schemeClr>
                </a:solidFill>
              </a:rPr>
              <a:t>1) использовать нетрадиционные формы взаимодействия с родителями в ДОО;</a:t>
            </a:r>
          </a:p>
          <a:p>
            <a:pPr indent="45720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1600" dirty="0">
                <a:solidFill>
                  <a:schemeClr val="accent3">
                    <a:lumMod val="50000"/>
                  </a:schemeClr>
                </a:solidFill>
              </a:rPr>
              <a:t>2) применять современные средства коммуникации;</a:t>
            </a:r>
          </a:p>
          <a:p>
            <a:pPr indent="45720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1600" dirty="0">
                <a:solidFill>
                  <a:schemeClr val="accent3">
                    <a:lumMod val="50000"/>
                  </a:schemeClr>
                </a:solidFill>
              </a:rPr>
              <a:t>3) использовать проектный метод в работе с родителями</a:t>
            </a:r>
            <a:r>
              <a:rPr lang="ru-RU" sz="1600" dirty="0" smtClean="0">
                <a:solidFill>
                  <a:schemeClr val="accent3">
                    <a:lumMod val="50000"/>
                  </a:schemeClr>
                </a:solidFill>
              </a:rPr>
              <a:t>.</a:t>
            </a:r>
            <a:endParaRPr lang="ru-RU" sz="1600" dirty="0">
              <a:solidFill>
                <a:schemeClr val="accent3">
                  <a:lumMod val="50000"/>
                </a:schemeClr>
              </a:solidFill>
            </a:endParaRPr>
          </a:p>
        </p:txBody>
      </p:sp>
      <p:cxnSp>
        <p:nvCxnSpPr>
          <p:cNvPr id="6" name="Прямая соединительная линия 5"/>
          <p:cNvCxnSpPr/>
          <p:nvPr/>
        </p:nvCxnSpPr>
        <p:spPr>
          <a:xfrm>
            <a:off x="1403648" y="1052736"/>
            <a:ext cx="259228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/>
        </p:nvCxnSpPr>
        <p:spPr>
          <a:xfrm>
            <a:off x="1403648" y="2204864"/>
            <a:ext cx="28083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>
            <a:off x="1403648" y="2924944"/>
            <a:ext cx="316835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>
            <a:off x="1403648" y="3789040"/>
            <a:ext cx="345638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510945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одзаголовок 1"/>
          <p:cNvSpPr>
            <a:spLocks noGrp="1"/>
          </p:cNvSpPr>
          <p:nvPr>
            <p:ph type="subTitle" idx="1"/>
          </p:nvPr>
        </p:nvSpPr>
        <p:spPr>
          <a:xfrm>
            <a:off x="1331640" y="1988840"/>
            <a:ext cx="6912768" cy="4176464"/>
          </a:xfrm>
        </p:spPr>
        <p:txBody>
          <a:bodyPr>
            <a:noAutofit/>
          </a:bodyPr>
          <a:lstStyle/>
          <a:p>
            <a:pPr indent="457200" algn="just">
              <a:lnSpc>
                <a:spcPct val="160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15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ru-RU" sz="150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зучить </a:t>
            </a:r>
            <a:r>
              <a:rPr lang="ru-RU" sz="15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нормативно-правовую базу о взаимодействии дошкольного образовательного учреждения и </a:t>
            </a:r>
            <a:r>
              <a:rPr lang="ru-RU" sz="150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семьи.</a:t>
            </a:r>
            <a:endParaRPr lang="ru-RU" sz="1500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7200" algn="just">
              <a:lnSpc>
                <a:spcPct val="160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15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r>
              <a:rPr lang="ru-RU" sz="150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ассмотреть </a:t>
            </a:r>
            <a:r>
              <a:rPr lang="ru-RU" sz="15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особенности вовлечения родителей в педагогический процесс ДОУ на современном </a:t>
            </a:r>
            <a:r>
              <a:rPr lang="ru-RU" sz="150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этапе.</a:t>
            </a:r>
            <a:endParaRPr lang="ru-RU" sz="1500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7200" algn="just">
              <a:lnSpc>
                <a:spcPct val="160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15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</a:t>
            </a:r>
            <a:r>
              <a:rPr lang="ru-RU" sz="150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ать </a:t>
            </a:r>
            <a:r>
              <a:rPr lang="ru-RU" sz="15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характеристику формам сотрудничества дошкольного образовательного учреждения и </a:t>
            </a:r>
            <a:r>
              <a:rPr lang="ru-RU" sz="150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семьи.</a:t>
            </a:r>
            <a:endParaRPr lang="ru-RU" sz="1500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7200" algn="just">
              <a:lnSpc>
                <a:spcPct val="160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15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ru-RU" sz="150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ровести </a:t>
            </a:r>
            <a:r>
              <a:rPr lang="ru-RU" sz="15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диагностику уровня организации взаимодействия дошкольного образовательного учреждения и </a:t>
            </a:r>
            <a:r>
              <a:rPr lang="ru-RU" sz="150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семьи.</a:t>
            </a:r>
            <a:endParaRPr lang="ru-RU" sz="1500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7200" algn="just">
              <a:lnSpc>
                <a:spcPct val="160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15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ru-RU" sz="150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пределить </a:t>
            </a:r>
            <a:r>
              <a:rPr lang="ru-RU" sz="15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реализовать педагогические условия использования современных форм взаимодействия дошкольного образовательного учреждения и </a:t>
            </a:r>
            <a:r>
              <a:rPr lang="ru-RU" sz="150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семьи</a:t>
            </a:r>
            <a:r>
              <a:rPr lang="ru-RU" sz="15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indent="457200" algn="just">
              <a:lnSpc>
                <a:spcPct val="160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15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ru-RU" sz="150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сследовать </a:t>
            </a:r>
            <a:r>
              <a:rPr lang="ru-RU" sz="15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динамику формирования взаимодействия дошкольного образовательного учреждения и семьи.</a:t>
            </a:r>
          </a:p>
        </p:txBody>
      </p:sp>
      <p:sp>
        <p:nvSpPr>
          <p:cNvPr id="3" name="Стрелка вправо 2"/>
          <p:cNvSpPr/>
          <p:nvPr/>
        </p:nvSpPr>
        <p:spPr>
          <a:xfrm>
            <a:off x="1448089" y="1952836"/>
            <a:ext cx="360040" cy="36004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771800" y="836712"/>
            <a:ext cx="3888432" cy="7200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prstClr val="white"/>
                </a:solidFill>
              </a:rPr>
              <a:t>Задачи исследования</a:t>
            </a:r>
          </a:p>
        </p:txBody>
      </p:sp>
      <p:sp>
        <p:nvSpPr>
          <p:cNvPr id="5" name="Стрелка вправо 4"/>
          <p:cNvSpPr/>
          <p:nvPr/>
        </p:nvSpPr>
        <p:spPr>
          <a:xfrm>
            <a:off x="1448089" y="2793682"/>
            <a:ext cx="360040" cy="36004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6" name="Стрелка вправо 5"/>
          <p:cNvSpPr/>
          <p:nvPr/>
        </p:nvSpPr>
        <p:spPr>
          <a:xfrm>
            <a:off x="1494019" y="3501008"/>
            <a:ext cx="324036" cy="36004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7" name="Стрелка вправо 6"/>
          <p:cNvSpPr/>
          <p:nvPr/>
        </p:nvSpPr>
        <p:spPr>
          <a:xfrm>
            <a:off x="1501146" y="4258192"/>
            <a:ext cx="324036" cy="36004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84092" y="5013176"/>
            <a:ext cx="384175" cy="4143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84093" y="6021288"/>
            <a:ext cx="384175" cy="4143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212465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одзаголовок 1"/>
          <p:cNvSpPr>
            <a:spLocks noGrp="1"/>
          </p:cNvSpPr>
          <p:nvPr>
            <p:ph type="subTitle" idx="1"/>
          </p:nvPr>
        </p:nvSpPr>
        <p:spPr>
          <a:xfrm>
            <a:off x="1043608" y="404664"/>
            <a:ext cx="7128792" cy="5616624"/>
          </a:xfrm>
        </p:spPr>
        <p:txBody>
          <a:bodyPr>
            <a:normAutofit/>
          </a:bodyPr>
          <a:lstStyle/>
          <a:p>
            <a:pPr indent="45720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18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Aharoni" panose="02010803020104030203" pitchFamily="2" charset="-79"/>
              </a:rPr>
              <a:t>В рамках государственной политики в области образования на современном этапе основными нормативно - правовыми документами по вовлечению родителей воспитанников в образовательный процесс дошкольной образовательной организации </a:t>
            </a:r>
            <a:r>
              <a:rPr lang="ru-RU" sz="1800" dirty="0" smtClean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Aharoni" panose="02010803020104030203" pitchFamily="2" charset="-79"/>
              </a:rPr>
              <a:t>являются </a:t>
            </a:r>
            <a:r>
              <a:rPr lang="ru-RU" sz="1800" dirty="0" smtClean="0">
                <a:solidFill>
                  <a:schemeClr val="bg2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Aharoni" panose="02010803020104030203" pitchFamily="2" charset="-79"/>
              </a:rPr>
              <a:t>Закон </a:t>
            </a:r>
            <a:r>
              <a:rPr lang="ru-RU" sz="1800" dirty="0">
                <a:solidFill>
                  <a:schemeClr val="bg2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Aharoni" panose="02010803020104030203" pitchFamily="2" charset="-79"/>
              </a:rPr>
              <a:t>об образовании в </a:t>
            </a:r>
            <a:r>
              <a:rPr lang="ru-RU" sz="1800" dirty="0" smtClean="0">
                <a:solidFill>
                  <a:schemeClr val="bg2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Aharoni" panose="02010803020104030203" pitchFamily="2" charset="-79"/>
              </a:rPr>
              <a:t>РФ</a:t>
            </a:r>
            <a:r>
              <a:rPr lang="ru-RU" sz="1800" dirty="0" smtClean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Aharoni" panose="02010803020104030203" pitchFamily="2" charset="-79"/>
              </a:rPr>
              <a:t> и </a:t>
            </a:r>
            <a:r>
              <a:rPr lang="ru-RU" sz="1800" dirty="0" smtClean="0">
                <a:solidFill>
                  <a:schemeClr val="bg2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Aharoni" panose="02010803020104030203" pitchFamily="2" charset="-79"/>
              </a:rPr>
              <a:t>Федеральный </a:t>
            </a:r>
            <a:r>
              <a:rPr lang="ru-RU" sz="1800" dirty="0">
                <a:solidFill>
                  <a:schemeClr val="bg2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Aharoni" panose="02010803020104030203" pitchFamily="2" charset="-79"/>
              </a:rPr>
              <a:t>государственный образовательный стандарт дошкольного образования</a:t>
            </a:r>
            <a:r>
              <a:rPr lang="ru-RU" sz="18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Aharoni" panose="02010803020104030203" pitchFamily="2" charset="-79"/>
              </a:rPr>
              <a:t>.</a:t>
            </a:r>
            <a:endParaRPr lang="ru-RU" sz="1800" dirty="0" smtClean="0">
              <a:solidFill>
                <a:schemeClr val="bg2">
                  <a:lumMod val="10000"/>
                </a:schemeClr>
              </a:solidFill>
              <a:latin typeface="Times New Roman" panose="02020603050405020304" pitchFamily="18" charset="0"/>
              <a:cs typeface="Aharoni" panose="02010803020104030203" pitchFamily="2" charset="-79"/>
            </a:endParaRPr>
          </a:p>
          <a:p>
            <a:pPr indent="45720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ru-RU" dirty="0" smtClean="0"/>
              <a:t> </a:t>
            </a:r>
            <a:endParaRPr lang="ru-RU" dirty="0"/>
          </a:p>
          <a:p>
            <a:pPr indent="45720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endParaRPr lang="ru-RU" dirty="0"/>
          </a:p>
        </p:txBody>
      </p:sp>
      <p:sp>
        <p:nvSpPr>
          <p:cNvPr id="3" name="Стрелка вправо 2"/>
          <p:cNvSpPr/>
          <p:nvPr/>
        </p:nvSpPr>
        <p:spPr>
          <a:xfrm>
            <a:off x="827584" y="548680"/>
            <a:ext cx="576064" cy="2880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5" name="Овал 4"/>
          <p:cNvSpPr/>
          <p:nvPr/>
        </p:nvSpPr>
        <p:spPr>
          <a:xfrm>
            <a:off x="2411760" y="3068960"/>
            <a:ext cx="4824536" cy="86409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smtClean="0">
                <a:solidFill>
                  <a:schemeClr val="bg1"/>
                </a:solidFill>
              </a:rPr>
              <a:t>Направления по вовлечению родителей в совместную деятельность</a:t>
            </a:r>
            <a:endParaRPr lang="ru-RU" sz="1600" b="1" dirty="0">
              <a:solidFill>
                <a:schemeClr val="bg1"/>
              </a:solidFill>
            </a:endParaRPr>
          </a:p>
        </p:txBody>
      </p:sp>
      <p:sp>
        <p:nvSpPr>
          <p:cNvPr id="6" name="Овал 5"/>
          <p:cNvSpPr/>
          <p:nvPr/>
        </p:nvSpPr>
        <p:spPr>
          <a:xfrm>
            <a:off x="683568" y="4221088"/>
            <a:ext cx="1728192" cy="100811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 smtClean="0"/>
              <a:t>информационно-аналитическое</a:t>
            </a:r>
            <a:endParaRPr lang="ru-RU" sz="1400" b="1" dirty="0"/>
          </a:p>
        </p:txBody>
      </p:sp>
      <p:sp>
        <p:nvSpPr>
          <p:cNvPr id="7" name="Овал 6"/>
          <p:cNvSpPr/>
          <p:nvPr/>
        </p:nvSpPr>
        <p:spPr>
          <a:xfrm>
            <a:off x="2627784" y="4158208"/>
            <a:ext cx="1764196" cy="108012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smtClean="0"/>
              <a:t>познавательное</a:t>
            </a:r>
            <a:endParaRPr lang="ru-RU" sz="1600" dirty="0"/>
          </a:p>
        </p:txBody>
      </p:sp>
      <p:sp>
        <p:nvSpPr>
          <p:cNvPr id="8" name="Овал 7"/>
          <p:cNvSpPr/>
          <p:nvPr/>
        </p:nvSpPr>
        <p:spPr>
          <a:xfrm>
            <a:off x="4811751" y="4221088"/>
            <a:ext cx="1728192" cy="100811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 smtClean="0"/>
              <a:t>наглядно-информационное</a:t>
            </a:r>
            <a:endParaRPr lang="ru-RU" sz="1400" b="1" dirty="0"/>
          </a:p>
        </p:txBody>
      </p:sp>
      <p:sp>
        <p:nvSpPr>
          <p:cNvPr id="9" name="Овал 8"/>
          <p:cNvSpPr/>
          <p:nvPr/>
        </p:nvSpPr>
        <p:spPr>
          <a:xfrm>
            <a:off x="6876256" y="4230216"/>
            <a:ext cx="1800200" cy="100811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smtClean="0"/>
              <a:t>досуговое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331231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4" name="Прямая со стрелкой 23"/>
          <p:cNvCxnSpPr>
            <a:stCxn id="3" idx="2"/>
            <a:endCxn id="10" idx="0"/>
          </p:cNvCxnSpPr>
          <p:nvPr/>
        </p:nvCxnSpPr>
        <p:spPr>
          <a:xfrm>
            <a:off x="4860032" y="1634711"/>
            <a:ext cx="900100" cy="1290233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 стрелкой 21"/>
          <p:cNvCxnSpPr>
            <a:stCxn id="3" idx="2"/>
            <a:endCxn id="9" idx="0"/>
          </p:cNvCxnSpPr>
          <p:nvPr/>
        </p:nvCxnSpPr>
        <p:spPr>
          <a:xfrm flipH="1">
            <a:off x="3887924" y="1634711"/>
            <a:ext cx="972108" cy="1290233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Подзаголовок 1"/>
          <p:cNvSpPr>
            <a:spLocks noGrp="1"/>
          </p:cNvSpPr>
          <p:nvPr>
            <p:ph type="subTitle" idx="1"/>
          </p:nvPr>
        </p:nvSpPr>
        <p:spPr>
          <a:xfrm>
            <a:off x="611560" y="404664"/>
            <a:ext cx="8064896" cy="5976664"/>
          </a:xfrm>
        </p:spPr>
        <p:txBody>
          <a:bodyPr/>
          <a:lstStyle/>
          <a:p>
            <a:pPr indent="457200" algn="just">
              <a:spcBef>
                <a:spcPts val="0"/>
              </a:spcBef>
              <a:spcAft>
                <a:spcPts val="0"/>
              </a:spcAft>
            </a:pPr>
            <a:endParaRPr lang="ru-RU" dirty="0" smtClean="0"/>
          </a:p>
          <a:p>
            <a:pPr indent="457200" algn="just">
              <a:spcBef>
                <a:spcPts val="0"/>
              </a:spcBef>
              <a:spcAft>
                <a:spcPts val="0"/>
              </a:spcAft>
            </a:pPr>
            <a:endParaRPr lang="ru-RU" dirty="0"/>
          </a:p>
          <a:p>
            <a:pPr indent="457200" algn="just">
              <a:spcBef>
                <a:spcPts val="0"/>
              </a:spcBef>
              <a:spcAft>
                <a:spcPts val="0"/>
              </a:spcAft>
            </a:pPr>
            <a:endParaRPr lang="ru-RU" dirty="0" smtClean="0"/>
          </a:p>
          <a:p>
            <a:pPr indent="457200" algn="just">
              <a:spcBef>
                <a:spcPts val="0"/>
              </a:spcBef>
              <a:spcAft>
                <a:spcPts val="0"/>
              </a:spcAft>
            </a:pPr>
            <a:endParaRPr lang="ru-RU" dirty="0"/>
          </a:p>
          <a:p>
            <a:pPr indent="457200" algn="just">
              <a:spcBef>
                <a:spcPts val="0"/>
              </a:spcBef>
              <a:spcAft>
                <a:spcPts val="0"/>
              </a:spcAft>
            </a:pPr>
            <a:endParaRPr lang="ru-RU" dirty="0" smtClean="0"/>
          </a:p>
          <a:p>
            <a:pPr indent="457200" algn="just">
              <a:spcBef>
                <a:spcPts val="0"/>
              </a:spcBef>
              <a:spcAft>
                <a:spcPts val="0"/>
              </a:spcAft>
            </a:pPr>
            <a:endParaRPr lang="ru-RU" dirty="0"/>
          </a:p>
          <a:p>
            <a:pPr indent="457200" algn="just">
              <a:spcBef>
                <a:spcPts val="0"/>
              </a:spcBef>
              <a:spcAft>
                <a:spcPts val="0"/>
              </a:spcAft>
            </a:pPr>
            <a:endParaRPr lang="ru-RU" dirty="0" smtClean="0"/>
          </a:p>
          <a:p>
            <a:pPr indent="457200" algn="just">
              <a:spcBef>
                <a:spcPts val="0"/>
              </a:spcBef>
              <a:spcAft>
                <a:spcPts val="0"/>
              </a:spcAft>
            </a:pPr>
            <a:endParaRPr lang="ru-RU" dirty="0" smtClean="0"/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3491880" y="720311"/>
            <a:ext cx="2736304" cy="914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Формы взаимодействия ДОУ и родителей 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395536" y="1916832"/>
            <a:ext cx="1584176" cy="7200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Выставки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2303748" y="1904225"/>
            <a:ext cx="1440160" cy="7200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smtClean="0"/>
              <a:t>Выпуск журнала, газеты</a:t>
            </a:r>
            <a:endParaRPr lang="ru-RU" sz="16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4139952" y="1916832"/>
            <a:ext cx="1440160" cy="7200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500" dirty="0" smtClean="0"/>
              <a:t>Родительские собрания</a:t>
            </a:r>
            <a:endParaRPr lang="ru-RU" sz="150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5940152" y="1879995"/>
            <a:ext cx="1296144" cy="7200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«Круглый стол» </a:t>
            </a:r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7596336" y="1861576"/>
            <a:ext cx="1224136" cy="75691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/>
              <a:t>С</a:t>
            </a:r>
            <a:r>
              <a:rPr lang="ru-RU" sz="1600" dirty="0" smtClean="0"/>
              <a:t>еминар-практикум</a:t>
            </a:r>
            <a:endParaRPr lang="ru-RU" sz="1600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3131840" y="2924944"/>
            <a:ext cx="1512168" cy="7920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С</a:t>
            </a:r>
            <a:r>
              <a:rPr lang="ru-RU" dirty="0" smtClean="0"/>
              <a:t>емейный клуб</a:t>
            </a:r>
            <a:endParaRPr lang="ru-RU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5076056" y="2924944"/>
            <a:ext cx="1368152" cy="7920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Д</a:t>
            </a:r>
            <a:r>
              <a:rPr lang="ru-RU" dirty="0" smtClean="0"/>
              <a:t>осуговые формы</a:t>
            </a:r>
            <a:endParaRPr lang="ru-RU" dirty="0"/>
          </a:p>
        </p:txBody>
      </p:sp>
      <p:cxnSp>
        <p:nvCxnSpPr>
          <p:cNvPr id="12" name="Прямая со стрелкой 11"/>
          <p:cNvCxnSpPr>
            <a:stCxn id="3" idx="2"/>
          </p:cNvCxnSpPr>
          <p:nvPr/>
        </p:nvCxnSpPr>
        <p:spPr>
          <a:xfrm flipH="1">
            <a:off x="1187624" y="1634711"/>
            <a:ext cx="3672408" cy="226865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>
            <a:stCxn id="3" idx="2"/>
            <a:endCxn id="6" idx="0"/>
          </p:cNvCxnSpPr>
          <p:nvPr/>
        </p:nvCxnSpPr>
        <p:spPr>
          <a:xfrm>
            <a:off x="4860032" y="1634711"/>
            <a:ext cx="0" cy="282121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 стрелкой 15"/>
          <p:cNvCxnSpPr>
            <a:stCxn id="3" idx="2"/>
            <a:endCxn id="5" idx="0"/>
          </p:cNvCxnSpPr>
          <p:nvPr/>
        </p:nvCxnSpPr>
        <p:spPr>
          <a:xfrm flipH="1">
            <a:off x="3023828" y="1634711"/>
            <a:ext cx="1836204" cy="269514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 стрелкой 17"/>
          <p:cNvCxnSpPr>
            <a:stCxn id="3" idx="2"/>
            <a:endCxn id="7" idx="0"/>
          </p:cNvCxnSpPr>
          <p:nvPr/>
        </p:nvCxnSpPr>
        <p:spPr>
          <a:xfrm>
            <a:off x="4860032" y="1634711"/>
            <a:ext cx="1728192" cy="245284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 стрелкой 19"/>
          <p:cNvCxnSpPr>
            <a:stCxn id="3" idx="2"/>
            <a:endCxn id="8" idx="0"/>
          </p:cNvCxnSpPr>
          <p:nvPr/>
        </p:nvCxnSpPr>
        <p:spPr>
          <a:xfrm>
            <a:off x="4860032" y="1634711"/>
            <a:ext cx="3348372" cy="226865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Скругленный прямоугольник 24"/>
          <p:cNvSpPr/>
          <p:nvPr/>
        </p:nvSpPr>
        <p:spPr>
          <a:xfrm>
            <a:off x="3677816" y="3933056"/>
            <a:ext cx="2808312" cy="792088"/>
          </a:xfrm>
          <a:prstGeom prst="roundRect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smtClean="0">
                <a:solidFill>
                  <a:schemeClr val="tx1"/>
                </a:solidFill>
              </a:rPr>
              <a:t>Условия вовлечения родителей в педагогический процесс ДОО</a:t>
            </a:r>
            <a:endParaRPr lang="ru-RU" sz="1400" dirty="0">
              <a:solidFill>
                <a:schemeClr val="tx1"/>
              </a:solidFill>
            </a:endParaRPr>
          </a:p>
        </p:txBody>
      </p:sp>
      <p:sp>
        <p:nvSpPr>
          <p:cNvPr id="26" name="Прямоугольник 25"/>
          <p:cNvSpPr/>
          <p:nvPr/>
        </p:nvSpPr>
        <p:spPr>
          <a:xfrm>
            <a:off x="821668" y="5373216"/>
            <a:ext cx="3066256" cy="936104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smtClean="0">
                <a:solidFill>
                  <a:schemeClr val="tx1"/>
                </a:solidFill>
              </a:rPr>
              <a:t>Актуальная для родителей информация</a:t>
            </a:r>
            <a:endParaRPr lang="ru-RU" sz="1600" dirty="0">
              <a:solidFill>
                <a:schemeClr val="tx1"/>
              </a:solidFill>
            </a:endParaRPr>
          </a:p>
        </p:txBody>
      </p:sp>
      <p:sp>
        <p:nvSpPr>
          <p:cNvPr id="27" name="Прямоугольник 26"/>
          <p:cNvSpPr/>
          <p:nvPr/>
        </p:nvSpPr>
        <p:spPr>
          <a:xfrm>
            <a:off x="4265966" y="5318856"/>
            <a:ext cx="1620180" cy="980015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>
                <a:solidFill>
                  <a:schemeClr val="tx1"/>
                </a:solidFill>
              </a:rPr>
              <a:t>П</a:t>
            </a:r>
            <a:r>
              <a:rPr lang="ru-RU" sz="1600" dirty="0" smtClean="0">
                <a:solidFill>
                  <a:schemeClr val="tx1"/>
                </a:solidFill>
              </a:rPr>
              <a:t>рактические формы работы с участием детей</a:t>
            </a:r>
            <a:endParaRPr lang="ru-RU" sz="1600" dirty="0">
              <a:solidFill>
                <a:schemeClr val="tx1"/>
              </a:solidFill>
            </a:endParaRPr>
          </a:p>
        </p:txBody>
      </p:sp>
      <p:sp>
        <p:nvSpPr>
          <p:cNvPr id="28" name="Прямоугольник 27"/>
          <p:cNvSpPr/>
          <p:nvPr/>
        </p:nvSpPr>
        <p:spPr>
          <a:xfrm>
            <a:off x="6228184" y="5329305"/>
            <a:ext cx="2592288" cy="936104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b="1" dirty="0">
                <a:solidFill>
                  <a:schemeClr val="tx1"/>
                </a:solidFill>
              </a:rPr>
              <a:t>С</a:t>
            </a:r>
            <a:r>
              <a:rPr lang="ru-RU" sz="1200" b="1" dirty="0" smtClean="0">
                <a:solidFill>
                  <a:schemeClr val="tx1"/>
                </a:solidFill>
              </a:rPr>
              <a:t>пособы взаимодействия с родителями, которые создадут заинтересованность в изучении проблемы</a:t>
            </a:r>
            <a:endParaRPr lang="ru-RU" sz="1200" b="1" dirty="0">
              <a:solidFill>
                <a:schemeClr val="tx1"/>
              </a:solidFill>
            </a:endParaRPr>
          </a:p>
        </p:txBody>
      </p:sp>
      <p:cxnSp>
        <p:nvCxnSpPr>
          <p:cNvPr id="31" name="Прямая со стрелкой 30"/>
          <p:cNvCxnSpPr>
            <a:stCxn id="25" idx="2"/>
            <a:endCxn id="28" idx="0"/>
          </p:cNvCxnSpPr>
          <p:nvPr/>
        </p:nvCxnSpPr>
        <p:spPr>
          <a:xfrm>
            <a:off x="5081972" y="4725144"/>
            <a:ext cx="2442356" cy="604161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75" name="Прямая со стрелкой 3074"/>
          <p:cNvCxnSpPr>
            <a:stCxn id="25" idx="2"/>
          </p:cNvCxnSpPr>
          <p:nvPr/>
        </p:nvCxnSpPr>
        <p:spPr>
          <a:xfrm>
            <a:off x="5081972" y="4725144"/>
            <a:ext cx="0" cy="604161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77" name="Прямая со стрелкой 3076"/>
          <p:cNvCxnSpPr>
            <a:stCxn id="25" idx="2"/>
            <a:endCxn id="26" idx="0"/>
          </p:cNvCxnSpPr>
          <p:nvPr/>
        </p:nvCxnSpPr>
        <p:spPr>
          <a:xfrm flipH="1">
            <a:off x="2354796" y="4725144"/>
            <a:ext cx="2727176" cy="64807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22552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907704" y="4509120"/>
            <a:ext cx="5328592" cy="504056"/>
          </a:xfrm>
        </p:spPr>
        <p:txBody>
          <a:bodyPr>
            <a:normAutofit fontScale="92500" lnSpcReduction="20000"/>
          </a:bodyPr>
          <a:lstStyle/>
          <a:p>
            <a:pPr marL="0" indent="45720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ru-RU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899592" y="476672"/>
            <a:ext cx="3240360" cy="5760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prstClr val="white"/>
                </a:solidFill>
              </a:rPr>
              <a:t>Цель </a:t>
            </a:r>
            <a:r>
              <a:rPr lang="ru-RU" dirty="0" smtClean="0">
                <a:solidFill>
                  <a:prstClr val="white"/>
                </a:solidFill>
              </a:rPr>
              <a:t>опытно-экспериментальной  </a:t>
            </a:r>
            <a:r>
              <a:rPr lang="ru-RU" dirty="0">
                <a:solidFill>
                  <a:prstClr val="white"/>
                </a:solidFill>
              </a:rPr>
              <a:t>работы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843808" y="1196752"/>
            <a:ext cx="532859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600" dirty="0">
                <a:solidFill>
                  <a:prstClr val="black"/>
                </a:solidFill>
                <a:cs typeface="Aharoni" panose="02010803020104030203" pitchFamily="2" charset="-79"/>
              </a:rPr>
              <a:t>провести диагностику уровня организации взаимодействия дошкольного образовательного учреждения и </a:t>
            </a:r>
            <a:r>
              <a:rPr lang="ru-RU" sz="1600" dirty="0" smtClean="0">
                <a:solidFill>
                  <a:prstClr val="black"/>
                </a:solidFill>
                <a:cs typeface="Aharoni" panose="02010803020104030203" pitchFamily="2" charset="-79"/>
              </a:rPr>
              <a:t>семьи и определить </a:t>
            </a:r>
            <a:r>
              <a:rPr lang="ru-RU" sz="1600" dirty="0">
                <a:solidFill>
                  <a:prstClr val="black"/>
                </a:solidFill>
                <a:cs typeface="Aharoni" panose="02010803020104030203" pitchFamily="2" charset="-79"/>
              </a:rPr>
              <a:t>и реализовать педагогические условия использования современных форм взаимодействия дошкольного образовательного учреждения и семьи</a:t>
            </a:r>
            <a:r>
              <a:rPr lang="ru-RU" sz="1600" dirty="0" smtClean="0">
                <a:solidFill>
                  <a:prstClr val="black"/>
                </a:solidFill>
                <a:cs typeface="Aharoni" panose="02010803020104030203" pitchFamily="2" charset="-79"/>
              </a:rPr>
              <a:t>;.</a:t>
            </a:r>
            <a:endParaRPr lang="ru-RU" sz="1600" dirty="0">
              <a:solidFill>
                <a:prstClr val="black"/>
              </a:solidFill>
              <a:cs typeface="Aharoni" panose="02010803020104030203" pitchFamily="2" charset="-79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971600" y="3068960"/>
            <a:ext cx="3168352" cy="5760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prstClr val="white"/>
                </a:solidFill>
              </a:rPr>
              <a:t>Методы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987824" y="4005064"/>
            <a:ext cx="5184576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600" dirty="0">
                <a:solidFill>
                  <a:prstClr val="black"/>
                </a:solidFill>
                <a:cs typeface="Aharoni" panose="02010803020104030203" pitchFamily="2" charset="-79"/>
              </a:rPr>
              <a:t>изучение и анализ документации педагогов дошкольной образовательной организации (календарный план), анкетирование педагогов на тему «Результативность взаимодействия дошкольной образовательной организации с семьей для вовлечения родителей в педагогический процесс», а так же анкетирование и интервьюирование родителей на тему «Удовлетворенности деятельностью ДОО».</a:t>
            </a:r>
            <a:endParaRPr lang="ru-RU" sz="1600" dirty="0">
              <a:solidFill>
                <a:prstClr val="black"/>
              </a:solidFill>
              <a:cs typeface="Aharoni" panose="02010803020104030203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12551508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одзаголовок 1"/>
          <p:cNvSpPr>
            <a:spLocks noGrp="1"/>
          </p:cNvSpPr>
          <p:nvPr>
            <p:ph type="subTitle" idx="1"/>
          </p:nvPr>
        </p:nvSpPr>
        <p:spPr>
          <a:xfrm>
            <a:off x="611560" y="476672"/>
            <a:ext cx="7920880" cy="5616624"/>
          </a:xfrm>
        </p:spPr>
        <p:txBody>
          <a:bodyPr>
            <a:normAutofit/>
          </a:bodyPr>
          <a:lstStyle/>
          <a:p>
            <a:pPr indent="45720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ru-RU" dirty="0"/>
              <a:t>На  констатирующем этапе </a:t>
            </a:r>
            <a:r>
              <a:rPr lang="ru-RU" dirty="0" smtClean="0"/>
              <a:t>опытно-экспериментальной работы</a:t>
            </a:r>
            <a:r>
              <a:rPr lang="ru-RU" dirty="0"/>
              <a:t>, мы </a:t>
            </a:r>
            <a:r>
              <a:rPr lang="ru-RU" dirty="0" smtClean="0"/>
              <a:t>выявили, что </a:t>
            </a:r>
            <a:r>
              <a:rPr lang="ru-RU" dirty="0" smtClean="0"/>
              <a:t>состояние </a:t>
            </a:r>
            <a:r>
              <a:rPr lang="ru-RU" dirty="0"/>
              <a:t>взаимодействия дошкольного образовательного учреждения и семьи находится на низком уровне. Следует организовать системную работу для полноценного вовлечения родителей в </a:t>
            </a:r>
            <a:r>
              <a:rPr lang="ru-RU" dirty="0" err="1"/>
              <a:t>воспитательно</a:t>
            </a:r>
            <a:r>
              <a:rPr lang="ru-RU" dirty="0"/>
              <a:t> - образовательный процесс, разработать рекомендации и отобрать эффективное содержание, а так же организовать просветительскую работу с педагогами и родителями с целью внедрения новых форм вовлечения родителей дошкольников в образовательный процесс ДОО.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0890769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одзаголовок 1"/>
          <p:cNvSpPr>
            <a:spLocks noGrp="1"/>
          </p:cNvSpPr>
          <p:nvPr>
            <p:ph type="subTitle" idx="1"/>
          </p:nvPr>
        </p:nvSpPr>
        <p:spPr>
          <a:xfrm>
            <a:off x="683568" y="548680"/>
            <a:ext cx="8064896" cy="5544616"/>
          </a:xfrm>
        </p:spPr>
        <p:txBody>
          <a:bodyPr>
            <a:normAutofit fontScale="70000" lnSpcReduction="20000"/>
          </a:bodyPr>
          <a:lstStyle/>
          <a:p>
            <a:pPr indent="457200"/>
            <a:r>
              <a:rPr lang="ru-RU" sz="23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Цель формирующего этапа исследования</a:t>
            </a:r>
            <a:r>
              <a:rPr lang="ru-RU" sz="2300" dirty="0">
                <a:solidFill>
                  <a:schemeClr val="tx1"/>
                </a:solidFill>
              </a:rPr>
              <a:t>: определить результативные формы взаимодействия дошкольного образовательного учреждения и семьи.</a:t>
            </a:r>
          </a:p>
          <a:p>
            <a:pPr indent="457200"/>
            <a:r>
              <a:rPr lang="ru-RU" sz="23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</a:t>
            </a:r>
            <a:r>
              <a:rPr lang="ru-RU" sz="23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словия</a:t>
            </a:r>
            <a:r>
              <a:rPr lang="ru-RU" sz="2300" dirty="0">
                <a:solidFill>
                  <a:schemeClr val="tx1"/>
                </a:solidFill>
              </a:rPr>
              <a:t>: </a:t>
            </a:r>
          </a:p>
          <a:p>
            <a:r>
              <a:rPr lang="ru-RU" sz="2300" dirty="0">
                <a:solidFill>
                  <a:schemeClr val="tx1"/>
                </a:solidFill>
              </a:rPr>
              <a:t>- создать благоприятные условия для эффективного взаимодействия родителей педагогическим коллективом ДОО;</a:t>
            </a:r>
          </a:p>
          <a:p>
            <a:r>
              <a:rPr lang="ru-RU" sz="2300" dirty="0">
                <a:solidFill>
                  <a:schemeClr val="tx1"/>
                </a:solidFill>
              </a:rPr>
              <a:t>- установить доверительные и партнерские отношения с родителями воспитанников;</a:t>
            </a:r>
          </a:p>
          <a:p>
            <a:r>
              <a:rPr lang="ru-RU" sz="2300" dirty="0">
                <a:solidFill>
                  <a:schemeClr val="tx1"/>
                </a:solidFill>
              </a:rPr>
              <a:t>- сформировать представления о различных формах вовлечения родителей в педагогический процесс ДОО;</a:t>
            </a:r>
          </a:p>
          <a:p>
            <a:r>
              <a:rPr lang="ru-RU" sz="2300" dirty="0">
                <a:solidFill>
                  <a:schemeClr val="tx1"/>
                </a:solidFill>
              </a:rPr>
              <a:t>- активизировать и обогатить воспитательные умения родителей.</a:t>
            </a:r>
          </a:p>
          <a:p>
            <a:pPr indent="457200"/>
            <a:r>
              <a:rPr lang="ru-RU" sz="23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Ф</a:t>
            </a:r>
            <a:r>
              <a:rPr lang="ru-RU" sz="23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ормы </a:t>
            </a:r>
            <a:r>
              <a:rPr lang="ru-RU" sz="23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 методы взаимодействия с родителями</a:t>
            </a:r>
            <a:r>
              <a:rPr lang="ru-RU" sz="2300" dirty="0">
                <a:solidFill>
                  <a:schemeClr val="tx1"/>
                </a:solidFill>
              </a:rPr>
              <a:t>:</a:t>
            </a:r>
          </a:p>
          <a:p>
            <a:r>
              <a:rPr lang="ru-RU" sz="2300" dirty="0" smtClean="0">
                <a:solidFill>
                  <a:schemeClr val="tx1"/>
                </a:solidFill>
              </a:rPr>
              <a:t>1. Нетрадиционные </a:t>
            </a:r>
            <a:r>
              <a:rPr lang="ru-RU" sz="2300" dirty="0">
                <a:solidFill>
                  <a:schemeClr val="tx1"/>
                </a:solidFill>
              </a:rPr>
              <a:t>родительские собрания с чаепитием, показом фильмов, фотоколлажей.</a:t>
            </a:r>
          </a:p>
          <a:p>
            <a:r>
              <a:rPr lang="ru-RU" sz="2300" dirty="0" smtClean="0">
                <a:solidFill>
                  <a:schemeClr val="tx1"/>
                </a:solidFill>
              </a:rPr>
              <a:t>2. Наглядно-информационные </a:t>
            </a:r>
            <a:r>
              <a:rPr lang="ru-RU" sz="2300" dirty="0">
                <a:solidFill>
                  <a:schemeClr val="tx1"/>
                </a:solidFill>
              </a:rPr>
              <a:t>формы</a:t>
            </a:r>
          </a:p>
          <a:p>
            <a:r>
              <a:rPr lang="ru-RU" sz="2300" dirty="0" smtClean="0">
                <a:solidFill>
                  <a:schemeClr val="tx1"/>
                </a:solidFill>
              </a:rPr>
              <a:t>3. Семинары </a:t>
            </a:r>
            <a:r>
              <a:rPr lang="ru-RU" sz="2300" dirty="0">
                <a:solidFill>
                  <a:schemeClr val="tx1"/>
                </a:solidFill>
              </a:rPr>
              <a:t>и круглые столы</a:t>
            </a:r>
          </a:p>
          <a:p>
            <a:r>
              <a:rPr lang="ru-RU" sz="2300" dirty="0" smtClean="0">
                <a:solidFill>
                  <a:schemeClr val="tx1"/>
                </a:solidFill>
              </a:rPr>
              <a:t>4. Досуговое </a:t>
            </a:r>
            <a:r>
              <a:rPr lang="ru-RU" sz="2300" dirty="0">
                <a:solidFill>
                  <a:schemeClr val="tx1"/>
                </a:solidFill>
              </a:rPr>
              <a:t>направление во взаимодействии с родителями.</a:t>
            </a:r>
          </a:p>
          <a:p>
            <a:r>
              <a:rPr lang="ru-RU" sz="2300" dirty="0" smtClean="0">
                <a:solidFill>
                  <a:schemeClr val="tx1"/>
                </a:solidFill>
              </a:rPr>
              <a:t>5. Проектный </a:t>
            </a:r>
            <a:r>
              <a:rPr lang="ru-RU" sz="2300" dirty="0">
                <a:solidFill>
                  <a:schemeClr val="tx1"/>
                </a:solidFill>
              </a:rPr>
              <a:t>метод в работе с родителями</a:t>
            </a:r>
          </a:p>
          <a:p>
            <a:r>
              <a:rPr lang="ru-RU" sz="2300" dirty="0" smtClean="0">
                <a:solidFill>
                  <a:schemeClr val="tx1"/>
                </a:solidFill>
              </a:rPr>
              <a:t>6. Использование </a:t>
            </a:r>
            <a:r>
              <a:rPr lang="ru-RU" sz="2300" dirty="0">
                <a:solidFill>
                  <a:schemeClr val="tx1"/>
                </a:solidFill>
              </a:rPr>
              <a:t>социальных сетей как формы современного взаимодействия с родителями</a:t>
            </a:r>
          </a:p>
          <a:p>
            <a:r>
              <a:rPr lang="ru-RU" sz="2300" dirty="0" smtClean="0">
                <a:solidFill>
                  <a:schemeClr val="tx1"/>
                </a:solidFill>
              </a:rPr>
              <a:t>7. Использование </a:t>
            </a:r>
            <a:r>
              <a:rPr lang="ru-RU" sz="2300" dirty="0">
                <a:solidFill>
                  <a:schemeClr val="tx1"/>
                </a:solidFill>
              </a:rPr>
              <a:t>сайта ДОО как формы современного взаимодействия с родителями.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56971782"/>
      </p:ext>
    </p:extLst>
  </p:cSld>
  <p:clrMapOvr>
    <a:masterClrMapping/>
  </p:clrMapOvr>
</p:sld>
</file>

<file path=ppt/theme/theme1.xml><?xml version="1.0" encoding="utf-8"?>
<a:theme xmlns:a="http://schemas.openxmlformats.org/drawingml/2006/main" name="Воздушный поток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/>
      <a:ea typeface=""/>
      <a:cs typeface=""/>
      <a:font script="Jpan" typeface="ＭＳ 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明朝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/>
      <a:ea typeface=""/>
      <a:cs typeface=""/>
      <a:font script="Jpan" typeface="ＭＳ 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明朝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/>
      <a:ea typeface=""/>
      <a:cs typeface=""/>
      <a:font script="Jpan" typeface="ＭＳ 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明朝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119</TotalTime>
  <Words>868</Words>
  <Application>Microsoft Office PowerPoint</Application>
  <PresentationFormat>Экран (4:3)</PresentationFormat>
  <Paragraphs>84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Воздушный поток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Спасибо за внимание!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1</dc:creator>
  <cp:lastModifiedBy>1</cp:lastModifiedBy>
  <cp:revision>9</cp:revision>
  <dcterms:created xsi:type="dcterms:W3CDTF">2019-02-07T14:41:47Z</dcterms:created>
  <dcterms:modified xsi:type="dcterms:W3CDTF">2019-02-07T16:41:08Z</dcterms:modified>
</cp:coreProperties>
</file>